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19"/>
  </p:normalViewPr>
  <p:slideViewPr>
    <p:cSldViewPr snapToGrid="0">
      <p:cViewPr varScale="1">
        <p:scale>
          <a:sx n="109" d="100"/>
          <a:sy n="109" d="100"/>
        </p:scale>
        <p:origin x="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hyperlink" Target="https://www.inversis.com/" TargetMode="External"/><Relationship Id="rId1" Type="http://schemas.openxmlformats.org/officeDocument/2006/relationships/hyperlink" Target="https://creand.es/gesalcala-sgiic-sau/" TargetMode="Externa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hyperlink" Target="https://creand.es/gesalcala-sgiic-sau/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hyperlink" Target="https://www.inversis.com/" TargetMode="Externa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994AE8-8353-4AF3-B631-169C5809C85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3BF22F1-72E6-4DD9-AF1C-66E0E943F2E0}">
      <dgm:prSet/>
      <dgm:spPr/>
      <dgm:t>
        <a:bodyPr/>
        <a:lstStyle/>
        <a:p>
          <a:r>
            <a:rPr lang="es-ES"/>
            <a:t>GESTALCALA : </a:t>
          </a:r>
          <a:r>
            <a:rPr lang="es-ES">
              <a:hlinkClick xmlns:r="http://schemas.openxmlformats.org/officeDocument/2006/relationships" r:id="rId1"/>
            </a:rPr>
            <a:t>https://</a:t>
          </a:r>
          <a:r>
            <a:rPr lang="es-ES" dirty="0">
              <a:hlinkClick xmlns:r="http://schemas.openxmlformats.org/officeDocument/2006/relationships" r:id="rId1"/>
            </a:rPr>
            <a:t>creand.es/gesalcala-sgiic-sau/</a:t>
          </a:r>
          <a:endParaRPr lang="en-US" dirty="0"/>
        </a:p>
      </dgm:t>
    </dgm:pt>
    <dgm:pt modelId="{1A6037AE-3FB0-4DBA-AB4C-7C268FEBD7F3}" type="parTrans" cxnId="{E1966344-0A23-4CEE-9C49-3326ED51A699}">
      <dgm:prSet/>
      <dgm:spPr/>
      <dgm:t>
        <a:bodyPr/>
        <a:lstStyle/>
        <a:p>
          <a:endParaRPr lang="en-US"/>
        </a:p>
      </dgm:t>
    </dgm:pt>
    <dgm:pt modelId="{28C9DBF9-74B8-4FA6-BA76-BAE555B52CDD}" type="sibTrans" cxnId="{E1966344-0A23-4CEE-9C49-3326ED51A699}">
      <dgm:prSet/>
      <dgm:spPr/>
      <dgm:t>
        <a:bodyPr/>
        <a:lstStyle/>
        <a:p>
          <a:endParaRPr lang="en-US"/>
        </a:p>
      </dgm:t>
    </dgm:pt>
    <dgm:pt modelId="{17664605-2828-42FE-9818-5B67B60D8619}">
      <dgm:prSet/>
      <dgm:spPr/>
      <dgm:t>
        <a:bodyPr/>
        <a:lstStyle/>
        <a:p>
          <a:r>
            <a:rPr lang="es-ES"/>
            <a:t>Depositaría Inversis March </a:t>
          </a:r>
          <a:r>
            <a:rPr lang="es-ES">
              <a:hlinkClick xmlns:r="http://schemas.openxmlformats.org/officeDocument/2006/relationships" r:id="rId2"/>
            </a:rPr>
            <a:t>https://www.inversis.com</a:t>
          </a:r>
          <a:endParaRPr lang="en-US"/>
        </a:p>
      </dgm:t>
    </dgm:pt>
    <dgm:pt modelId="{7AE2ECA7-95C5-40E7-95BA-3974DF14AC9B}" type="parTrans" cxnId="{185AC547-F423-4C4A-83BF-38AF6D811623}">
      <dgm:prSet/>
      <dgm:spPr/>
      <dgm:t>
        <a:bodyPr/>
        <a:lstStyle/>
        <a:p>
          <a:endParaRPr lang="en-US"/>
        </a:p>
      </dgm:t>
    </dgm:pt>
    <dgm:pt modelId="{53F718AA-6F16-4A0A-B448-9A19F6F87271}" type="sibTrans" cxnId="{185AC547-F423-4C4A-83BF-38AF6D811623}">
      <dgm:prSet/>
      <dgm:spPr/>
      <dgm:t>
        <a:bodyPr/>
        <a:lstStyle/>
        <a:p>
          <a:endParaRPr lang="en-US"/>
        </a:p>
      </dgm:t>
    </dgm:pt>
    <dgm:pt modelId="{475A4288-064C-4550-AE42-7824E453C5C3}">
      <dgm:prSet/>
      <dgm:spPr/>
      <dgm:t>
        <a:bodyPr/>
        <a:lstStyle/>
        <a:p>
          <a:r>
            <a:rPr lang="es-ES"/>
            <a:t>Contratación : Inversis – All Funds </a:t>
          </a:r>
          <a:endParaRPr lang="en-US"/>
        </a:p>
      </dgm:t>
    </dgm:pt>
    <dgm:pt modelId="{FA7EBC98-0901-4658-9B4B-54D3FA95121F}" type="parTrans" cxnId="{1BDCA8C1-B21A-4408-A36D-2DF2A05531E8}">
      <dgm:prSet/>
      <dgm:spPr/>
      <dgm:t>
        <a:bodyPr/>
        <a:lstStyle/>
        <a:p>
          <a:endParaRPr lang="en-US"/>
        </a:p>
      </dgm:t>
    </dgm:pt>
    <dgm:pt modelId="{6421F21B-67FD-4637-8D08-B008B3BD96C6}" type="sibTrans" cxnId="{1BDCA8C1-B21A-4408-A36D-2DF2A05531E8}">
      <dgm:prSet/>
      <dgm:spPr/>
      <dgm:t>
        <a:bodyPr/>
        <a:lstStyle/>
        <a:p>
          <a:endParaRPr lang="en-US"/>
        </a:p>
      </dgm:t>
    </dgm:pt>
    <dgm:pt modelId="{68DCDF5F-082C-4F45-AE55-064668105883}" type="pres">
      <dgm:prSet presAssocID="{5D994AE8-8353-4AF3-B631-169C5809C85F}" presName="root" presStyleCnt="0">
        <dgm:presLayoutVars>
          <dgm:dir/>
          <dgm:resizeHandles val="exact"/>
        </dgm:presLayoutVars>
      </dgm:prSet>
      <dgm:spPr/>
    </dgm:pt>
    <dgm:pt modelId="{7523B525-ADA8-4A77-B68A-81412E426340}" type="pres">
      <dgm:prSet presAssocID="{63BF22F1-72E6-4DD9-AF1C-66E0E943F2E0}" presName="compNode" presStyleCnt="0"/>
      <dgm:spPr/>
    </dgm:pt>
    <dgm:pt modelId="{A2E2ACCF-6191-4A95-9CE8-3BBAF7007C62}" type="pres">
      <dgm:prSet presAssocID="{63BF22F1-72E6-4DD9-AF1C-66E0E943F2E0}" presName="bgRect" presStyleLbl="bgShp" presStyleIdx="0" presStyleCnt="3"/>
      <dgm:spPr/>
    </dgm:pt>
    <dgm:pt modelId="{5405FD32-E921-4DBF-A685-C57D3E6D6CA7}" type="pres">
      <dgm:prSet presAssocID="{63BF22F1-72E6-4DD9-AF1C-66E0E943F2E0}" presName="iconRect" presStyleLbl="node1" presStyleIdx="0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ítulos"/>
        </a:ext>
      </dgm:extLst>
    </dgm:pt>
    <dgm:pt modelId="{5AA4CC6C-D7A7-4FF3-89A1-785A979ED759}" type="pres">
      <dgm:prSet presAssocID="{63BF22F1-72E6-4DD9-AF1C-66E0E943F2E0}" presName="spaceRect" presStyleCnt="0"/>
      <dgm:spPr/>
    </dgm:pt>
    <dgm:pt modelId="{46D65837-713C-4552-83E8-44852E42B95B}" type="pres">
      <dgm:prSet presAssocID="{63BF22F1-72E6-4DD9-AF1C-66E0E943F2E0}" presName="parTx" presStyleLbl="revTx" presStyleIdx="0" presStyleCnt="3">
        <dgm:presLayoutVars>
          <dgm:chMax val="0"/>
          <dgm:chPref val="0"/>
        </dgm:presLayoutVars>
      </dgm:prSet>
      <dgm:spPr/>
    </dgm:pt>
    <dgm:pt modelId="{710CED95-2F98-4FDA-A9A1-38474371AD7C}" type="pres">
      <dgm:prSet presAssocID="{28C9DBF9-74B8-4FA6-BA76-BAE555B52CDD}" presName="sibTrans" presStyleCnt="0"/>
      <dgm:spPr/>
    </dgm:pt>
    <dgm:pt modelId="{2B700CD5-CBFD-42DC-9853-E8BDB2C06776}" type="pres">
      <dgm:prSet presAssocID="{17664605-2828-42FE-9818-5B67B60D8619}" presName="compNode" presStyleCnt="0"/>
      <dgm:spPr/>
    </dgm:pt>
    <dgm:pt modelId="{658BFE6C-C388-44B2-BF6C-1B639EB8740D}" type="pres">
      <dgm:prSet presAssocID="{17664605-2828-42FE-9818-5B67B60D8619}" presName="bgRect" presStyleLbl="bgShp" presStyleIdx="1" presStyleCnt="3"/>
      <dgm:spPr/>
    </dgm:pt>
    <dgm:pt modelId="{9461EED7-27AD-4892-BAFD-53004A61CA77}" type="pres">
      <dgm:prSet presAssocID="{17664605-2828-42FE-9818-5B67B60D8619}" presName="iconRect" presStyleLbl="node1" presStyleIdx="1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dor"/>
        </a:ext>
      </dgm:extLst>
    </dgm:pt>
    <dgm:pt modelId="{97DECB35-D63E-40A8-BD16-D11793FDD5A2}" type="pres">
      <dgm:prSet presAssocID="{17664605-2828-42FE-9818-5B67B60D8619}" presName="spaceRect" presStyleCnt="0"/>
      <dgm:spPr/>
    </dgm:pt>
    <dgm:pt modelId="{4771DFB2-4395-496B-AE82-373E27501B78}" type="pres">
      <dgm:prSet presAssocID="{17664605-2828-42FE-9818-5B67B60D8619}" presName="parTx" presStyleLbl="revTx" presStyleIdx="1" presStyleCnt="3">
        <dgm:presLayoutVars>
          <dgm:chMax val="0"/>
          <dgm:chPref val="0"/>
        </dgm:presLayoutVars>
      </dgm:prSet>
      <dgm:spPr/>
    </dgm:pt>
    <dgm:pt modelId="{9E5CF0E3-637C-465C-B06B-3537D50CB068}" type="pres">
      <dgm:prSet presAssocID="{53F718AA-6F16-4A0A-B448-9A19F6F87271}" presName="sibTrans" presStyleCnt="0"/>
      <dgm:spPr/>
    </dgm:pt>
    <dgm:pt modelId="{E0A20CF3-D036-4D50-8256-80A963F8966F}" type="pres">
      <dgm:prSet presAssocID="{475A4288-064C-4550-AE42-7824E453C5C3}" presName="compNode" presStyleCnt="0"/>
      <dgm:spPr/>
    </dgm:pt>
    <dgm:pt modelId="{B7071D7D-DFCE-4577-9092-8A64B8C94EDC}" type="pres">
      <dgm:prSet presAssocID="{475A4288-064C-4550-AE42-7824E453C5C3}" presName="bgRect" presStyleLbl="bgShp" presStyleIdx="2" presStyleCnt="3"/>
      <dgm:spPr/>
    </dgm:pt>
    <dgm:pt modelId="{7800D3F4-A057-4DE4-939E-3D6119CCE82C}" type="pres">
      <dgm:prSet presAssocID="{475A4288-064C-4550-AE42-7824E453C5C3}" presName="iconRect" presStyleLbl="node1" presStyleIdx="2" presStyleCnt="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AEEDC4C4-69B2-43A2-A766-9765F895850E}" type="pres">
      <dgm:prSet presAssocID="{475A4288-064C-4550-AE42-7824E453C5C3}" presName="spaceRect" presStyleCnt="0"/>
      <dgm:spPr/>
    </dgm:pt>
    <dgm:pt modelId="{CD94103E-0484-4AC7-8A25-38081612E22D}" type="pres">
      <dgm:prSet presAssocID="{475A4288-064C-4550-AE42-7824E453C5C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EAD9837-8CEE-4D70-A378-A95571CE2B03}" type="presOf" srcId="{63BF22F1-72E6-4DD9-AF1C-66E0E943F2E0}" destId="{46D65837-713C-4552-83E8-44852E42B95B}" srcOrd="0" destOrd="0" presId="urn:microsoft.com/office/officeart/2018/2/layout/IconVerticalSolidList"/>
    <dgm:cxn modelId="{E1966344-0A23-4CEE-9C49-3326ED51A699}" srcId="{5D994AE8-8353-4AF3-B631-169C5809C85F}" destId="{63BF22F1-72E6-4DD9-AF1C-66E0E943F2E0}" srcOrd="0" destOrd="0" parTransId="{1A6037AE-3FB0-4DBA-AB4C-7C268FEBD7F3}" sibTransId="{28C9DBF9-74B8-4FA6-BA76-BAE555B52CDD}"/>
    <dgm:cxn modelId="{185AC547-F423-4C4A-83BF-38AF6D811623}" srcId="{5D994AE8-8353-4AF3-B631-169C5809C85F}" destId="{17664605-2828-42FE-9818-5B67B60D8619}" srcOrd="1" destOrd="0" parTransId="{7AE2ECA7-95C5-40E7-95BA-3974DF14AC9B}" sibTransId="{53F718AA-6F16-4A0A-B448-9A19F6F87271}"/>
    <dgm:cxn modelId="{28DDF860-222F-4A37-A1BA-2CB1C77A36FE}" type="presOf" srcId="{475A4288-064C-4550-AE42-7824E453C5C3}" destId="{CD94103E-0484-4AC7-8A25-38081612E22D}" srcOrd="0" destOrd="0" presId="urn:microsoft.com/office/officeart/2018/2/layout/IconVerticalSolidList"/>
    <dgm:cxn modelId="{309A9AB9-CFDA-485C-BBE6-52689034266A}" type="presOf" srcId="{5D994AE8-8353-4AF3-B631-169C5809C85F}" destId="{68DCDF5F-082C-4F45-AE55-064668105883}" srcOrd="0" destOrd="0" presId="urn:microsoft.com/office/officeart/2018/2/layout/IconVerticalSolidList"/>
    <dgm:cxn modelId="{1BDCA8C1-B21A-4408-A36D-2DF2A05531E8}" srcId="{5D994AE8-8353-4AF3-B631-169C5809C85F}" destId="{475A4288-064C-4550-AE42-7824E453C5C3}" srcOrd="2" destOrd="0" parTransId="{FA7EBC98-0901-4658-9B4B-54D3FA95121F}" sibTransId="{6421F21B-67FD-4637-8D08-B008B3BD96C6}"/>
    <dgm:cxn modelId="{2C0D80C5-84FD-4108-80CC-DCFBA1371C15}" type="presOf" srcId="{17664605-2828-42FE-9818-5B67B60D8619}" destId="{4771DFB2-4395-496B-AE82-373E27501B78}" srcOrd="0" destOrd="0" presId="urn:microsoft.com/office/officeart/2018/2/layout/IconVerticalSolidList"/>
    <dgm:cxn modelId="{CA2CB88A-4732-4922-8E85-7B6860C00754}" type="presParOf" srcId="{68DCDF5F-082C-4F45-AE55-064668105883}" destId="{7523B525-ADA8-4A77-B68A-81412E426340}" srcOrd="0" destOrd="0" presId="urn:microsoft.com/office/officeart/2018/2/layout/IconVerticalSolidList"/>
    <dgm:cxn modelId="{2C772756-0C04-43F3-8E96-61F66657F005}" type="presParOf" srcId="{7523B525-ADA8-4A77-B68A-81412E426340}" destId="{A2E2ACCF-6191-4A95-9CE8-3BBAF7007C62}" srcOrd="0" destOrd="0" presId="urn:microsoft.com/office/officeart/2018/2/layout/IconVerticalSolidList"/>
    <dgm:cxn modelId="{F7E9FEDD-0484-427A-906C-1F98569F53BB}" type="presParOf" srcId="{7523B525-ADA8-4A77-B68A-81412E426340}" destId="{5405FD32-E921-4DBF-A685-C57D3E6D6CA7}" srcOrd="1" destOrd="0" presId="urn:microsoft.com/office/officeart/2018/2/layout/IconVerticalSolidList"/>
    <dgm:cxn modelId="{64318BF0-2F6B-4F38-9477-78FDF108C646}" type="presParOf" srcId="{7523B525-ADA8-4A77-B68A-81412E426340}" destId="{5AA4CC6C-D7A7-4FF3-89A1-785A979ED759}" srcOrd="2" destOrd="0" presId="urn:microsoft.com/office/officeart/2018/2/layout/IconVerticalSolidList"/>
    <dgm:cxn modelId="{9F5DFA60-BDF6-4301-8FF9-2881DEBA12FD}" type="presParOf" srcId="{7523B525-ADA8-4A77-B68A-81412E426340}" destId="{46D65837-713C-4552-83E8-44852E42B95B}" srcOrd="3" destOrd="0" presId="urn:microsoft.com/office/officeart/2018/2/layout/IconVerticalSolidList"/>
    <dgm:cxn modelId="{D90F53C2-2CE0-44E4-AA37-F62A795A3B92}" type="presParOf" srcId="{68DCDF5F-082C-4F45-AE55-064668105883}" destId="{710CED95-2F98-4FDA-A9A1-38474371AD7C}" srcOrd="1" destOrd="0" presId="urn:microsoft.com/office/officeart/2018/2/layout/IconVerticalSolidList"/>
    <dgm:cxn modelId="{6877B89D-BEE8-4E2A-B007-04E9F908C408}" type="presParOf" srcId="{68DCDF5F-082C-4F45-AE55-064668105883}" destId="{2B700CD5-CBFD-42DC-9853-E8BDB2C06776}" srcOrd="2" destOrd="0" presId="urn:microsoft.com/office/officeart/2018/2/layout/IconVerticalSolidList"/>
    <dgm:cxn modelId="{252172AB-0FE9-4069-BCD1-D36A5290207F}" type="presParOf" srcId="{2B700CD5-CBFD-42DC-9853-E8BDB2C06776}" destId="{658BFE6C-C388-44B2-BF6C-1B639EB8740D}" srcOrd="0" destOrd="0" presId="urn:microsoft.com/office/officeart/2018/2/layout/IconVerticalSolidList"/>
    <dgm:cxn modelId="{AA989A95-C1D2-46B7-97DE-A8124767399E}" type="presParOf" srcId="{2B700CD5-CBFD-42DC-9853-E8BDB2C06776}" destId="{9461EED7-27AD-4892-BAFD-53004A61CA77}" srcOrd="1" destOrd="0" presId="urn:microsoft.com/office/officeart/2018/2/layout/IconVerticalSolidList"/>
    <dgm:cxn modelId="{DC554DCC-8932-4D36-84AB-13FED39C28A5}" type="presParOf" srcId="{2B700CD5-CBFD-42DC-9853-E8BDB2C06776}" destId="{97DECB35-D63E-40A8-BD16-D11793FDD5A2}" srcOrd="2" destOrd="0" presId="urn:microsoft.com/office/officeart/2018/2/layout/IconVerticalSolidList"/>
    <dgm:cxn modelId="{0C507596-FE47-46C2-A0F3-7CD1CC399228}" type="presParOf" srcId="{2B700CD5-CBFD-42DC-9853-E8BDB2C06776}" destId="{4771DFB2-4395-496B-AE82-373E27501B78}" srcOrd="3" destOrd="0" presId="urn:microsoft.com/office/officeart/2018/2/layout/IconVerticalSolidList"/>
    <dgm:cxn modelId="{9B2DD164-23C0-4910-ADEB-D83E26AD1038}" type="presParOf" srcId="{68DCDF5F-082C-4F45-AE55-064668105883}" destId="{9E5CF0E3-637C-465C-B06B-3537D50CB068}" srcOrd="3" destOrd="0" presId="urn:microsoft.com/office/officeart/2018/2/layout/IconVerticalSolidList"/>
    <dgm:cxn modelId="{B7A1E8B4-EAAA-4BED-A9EE-67F5B01677A0}" type="presParOf" srcId="{68DCDF5F-082C-4F45-AE55-064668105883}" destId="{E0A20CF3-D036-4D50-8256-80A963F8966F}" srcOrd="4" destOrd="0" presId="urn:microsoft.com/office/officeart/2018/2/layout/IconVerticalSolidList"/>
    <dgm:cxn modelId="{D4542D98-D42F-4BF5-ADA1-72674436144D}" type="presParOf" srcId="{E0A20CF3-D036-4D50-8256-80A963F8966F}" destId="{B7071D7D-DFCE-4577-9092-8A64B8C94EDC}" srcOrd="0" destOrd="0" presId="urn:microsoft.com/office/officeart/2018/2/layout/IconVerticalSolidList"/>
    <dgm:cxn modelId="{0C246FCF-B44E-4B9B-8FD6-81074EBD9CB7}" type="presParOf" srcId="{E0A20CF3-D036-4D50-8256-80A963F8966F}" destId="{7800D3F4-A057-4DE4-939E-3D6119CCE82C}" srcOrd="1" destOrd="0" presId="urn:microsoft.com/office/officeart/2018/2/layout/IconVerticalSolidList"/>
    <dgm:cxn modelId="{683B1DE6-7971-4F30-B5E5-E49E58C754B2}" type="presParOf" srcId="{E0A20CF3-D036-4D50-8256-80A963F8966F}" destId="{AEEDC4C4-69B2-43A2-A766-9765F895850E}" srcOrd="2" destOrd="0" presId="urn:microsoft.com/office/officeart/2018/2/layout/IconVerticalSolidList"/>
    <dgm:cxn modelId="{E12C4A0D-09E8-45FF-8F07-CACAB7FAFECA}" type="presParOf" srcId="{E0A20CF3-D036-4D50-8256-80A963F8966F}" destId="{CD94103E-0484-4AC7-8A25-38081612E22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2ACCF-6191-4A95-9CE8-3BBAF7007C62}">
      <dsp:nvSpPr>
        <dsp:cNvPr id="0" name=""/>
        <dsp:cNvSpPr/>
      </dsp:nvSpPr>
      <dsp:spPr>
        <a:xfrm>
          <a:off x="0" y="651"/>
          <a:ext cx="5980170" cy="15244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05FD32-E921-4DBF-A685-C57D3E6D6CA7}">
      <dsp:nvSpPr>
        <dsp:cNvPr id="0" name=""/>
        <dsp:cNvSpPr/>
      </dsp:nvSpPr>
      <dsp:spPr>
        <a:xfrm>
          <a:off x="461160" y="343663"/>
          <a:ext cx="838474" cy="8384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65837-713C-4552-83E8-44852E42B95B}">
      <dsp:nvSpPr>
        <dsp:cNvPr id="0" name=""/>
        <dsp:cNvSpPr/>
      </dsp:nvSpPr>
      <dsp:spPr>
        <a:xfrm>
          <a:off x="1760796" y="651"/>
          <a:ext cx="4219373" cy="1524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43" tIns="161343" rIns="161343" bIns="16134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/>
            <a:t>GESTALCALA : </a:t>
          </a:r>
          <a:r>
            <a:rPr lang="es-ES" sz="2300" kern="1200">
              <a:hlinkClick xmlns:r="http://schemas.openxmlformats.org/officeDocument/2006/relationships" r:id="rId3"/>
            </a:rPr>
            <a:t>https://</a:t>
          </a:r>
          <a:r>
            <a:rPr lang="es-ES" sz="2300" kern="1200" dirty="0">
              <a:hlinkClick xmlns:r="http://schemas.openxmlformats.org/officeDocument/2006/relationships" r:id="rId3"/>
            </a:rPr>
            <a:t>creand.es/gesalcala-sgiic-sau/</a:t>
          </a:r>
          <a:endParaRPr lang="en-US" sz="2300" kern="1200" dirty="0"/>
        </a:p>
      </dsp:txBody>
      <dsp:txXfrm>
        <a:off x="1760796" y="651"/>
        <a:ext cx="4219373" cy="1524499"/>
      </dsp:txXfrm>
    </dsp:sp>
    <dsp:sp modelId="{658BFE6C-C388-44B2-BF6C-1B639EB8740D}">
      <dsp:nvSpPr>
        <dsp:cNvPr id="0" name=""/>
        <dsp:cNvSpPr/>
      </dsp:nvSpPr>
      <dsp:spPr>
        <a:xfrm>
          <a:off x="0" y="1906275"/>
          <a:ext cx="5980170" cy="15244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61EED7-27AD-4892-BAFD-53004A61CA77}">
      <dsp:nvSpPr>
        <dsp:cNvPr id="0" name=""/>
        <dsp:cNvSpPr/>
      </dsp:nvSpPr>
      <dsp:spPr>
        <a:xfrm>
          <a:off x="461160" y="2249287"/>
          <a:ext cx="838474" cy="83847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1DFB2-4395-496B-AE82-373E27501B78}">
      <dsp:nvSpPr>
        <dsp:cNvPr id="0" name=""/>
        <dsp:cNvSpPr/>
      </dsp:nvSpPr>
      <dsp:spPr>
        <a:xfrm>
          <a:off x="1760796" y="1906275"/>
          <a:ext cx="4219373" cy="1524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43" tIns="161343" rIns="161343" bIns="16134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/>
            <a:t>Depositaría Inversis March </a:t>
          </a:r>
          <a:r>
            <a:rPr lang="es-ES" sz="2300" kern="1200">
              <a:hlinkClick xmlns:r="http://schemas.openxmlformats.org/officeDocument/2006/relationships" r:id="rId6"/>
            </a:rPr>
            <a:t>https://www.inversis.com</a:t>
          </a:r>
          <a:endParaRPr lang="en-US" sz="2300" kern="1200"/>
        </a:p>
      </dsp:txBody>
      <dsp:txXfrm>
        <a:off x="1760796" y="1906275"/>
        <a:ext cx="4219373" cy="1524499"/>
      </dsp:txXfrm>
    </dsp:sp>
    <dsp:sp modelId="{B7071D7D-DFCE-4577-9092-8A64B8C94EDC}">
      <dsp:nvSpPr>
        <dsp:cNvPr id="0" name=""/>
        <dsp:cNvSpPr/>
      </dsp:nvSpPr>
      <dsp:spPr>
        <a:xfrm>
          <a:off x="0" y="3811899"/>
          <a:ext cx="5980170" cy="15244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0D3F4-A057-4DE4-939E-3D6119CCE82C}">
      <dsp:nvSpPr>
        <dsp:cNvPr id="0" name=""/>
        <dsp:cNvSpPr/>
      </dsp:nvSpPr>
      <dsp:spPr>
        <a:xfrm>
          <a:off x="461160" y="4154911"/>
          <a:ext cx="838474" cy="83847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4103E-0484-4AC7-8A25-38081612E22D}">
      <dsp:nvSpPr>
        <dsp:cNvPr id="0" name=""/>
        <dsp:cNvSpPr/>
      </dsp:nvSpPr>
      <dsp:spPr>
        <a:xfrm>
          <a:off x="1760796" y="3811899"/>
          <a:ext cx="4219373" cy="1524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43" tIns="161343" rIns="161343" bIns="16134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/>
            <a:t>Contratación : Inversis – All Funds </a:t>
          </a:r>
          <a:endParaRPr lang="en-US" sz="2300" kern="1200"/>
        </a:p>
      </dsp:txBody>
      <dsp:txXfrm>
        <a:off x="1760796" y="3811899"/>
        <a:ext cx="4219373" cy="1524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6/13/24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‹Nº›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5863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7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9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7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3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6/13/24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8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49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43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0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46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6/13/24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‹Nº›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4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84039B-8CF9-47CD-8F02-B1DBD5E75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n de la pantalla de una cortina azul&#10;&#10;Descripción generada automáticamente con confianza baja">
            <a:extLst>
              <a:ext uri="{FF2B5EF4-FFF2-40B4-BE49-F238E27FC236}">
                <a16:creationId xmlns:a16="http://schemas.microsoft.com/office/drawing/2014/main" id="{43D6B3C8-1AA6-B012-D0AB-674A534A43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29"/>
          <a:stretch/>
        </p:blipFill>
        <p:spPr>
          <a:xfrm>
            <a:off x="0" y="381005"/>
            <a:ext cx="12191977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8D8C7A8-9E05-4465-8B1B-577C9F1DB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779221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80E9D5-9735-5C94-8F75-B228CC2AF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9" y="747059"/>
            <a:ext cx="9296401" cy="2762904"/>
          </a:xfrm>
        </p:spPr>
        <p:txBody>
          <a:bodyPr>
            <a:normAutofit/>
          </a:bodyPr>
          <a:lstStyle/>
          <a:p>
            <a:pPr algn="l"/>
            <a:r>
              <a:rPr lang="es-ES" sz="4200" dirty="0">
                <a:solidFill>
                  <a:schemeClr val="bg1"/>
                </a:solidFill>
              </a:rPr>
              <a:t>FONDO DE INVERSIÓN</a:t>
            </a:r>
            <a:br>
              <a:rPr lang="es-ES" sz="4200" dirty="0">
                <a:solidFill>
                  <a:schemeClr val="bg1"/>
                </a:solidFill>
              </a:rPr>
            </a:br>
            <a:r>
              <a:rPr lang="es-ES" sz="4200" dirty="0">
                <a:solidFill>
                  <a:schemeClr val="bg1"/>
                </a:solidFill>
              </a:rPr>
              <a:t>Alcalá </a:t>
            </a:r>
            <a:r>
              <a:rPr lang="es-ES" sz="4200" dirty="0" err="1">
                <a:solidFill>
                  <a:schemeClr val="bg1"/>
                </a:solidFill>
              </a:rPr>
              <a:t>Multigestión</a:t>
            </a:r>
            <a:r>
              <a:rPr lang="es-ES" sz="4200" dirty="0">
                <a:solidFill>
                  <a:schemeClr val="bg1"/>
                </a:solidFill>
              </a:rPr>
              <a:t> Global </a:t>
            </a:r>
            <a:r>
              <a:rPr lang="es-ES" sz="4200" dirty="0" err="1">
                <a:solidFill>
                  <a:schemeClr val="bg1"/>
                </a:solidFill>
              </a:rPr>
              <a:t>Opportunities</a:t>
            </a:r>
            <a:r>
              <a:rPr lang="es-ES" sz="4200" dirty="0">
                <a:solidFill>
                  <a:schemeClr val="bg1"/>
                </a:solidFill>
              </a:rPr>
              <a:t> </a:t>
            </a:r>
            <a:r>
              <a:rPr lang="es-ES" sz="4200" dirty="0" err="1">
                <a:solidFill>
                  <a:schemeClr val="bg1"/>
                </a:solidFill>
              </a:rPr>
              <a:t>Allocator</a:t>
            </a:r>
            <a:endParaRPr lang="es-ES" sz="4200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655A84-3E5D-96D4-05F3-889134F9C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10000"/>
            <a:ext cx="5989320" cy="1524000"/>
          </a:xfrm>
        </p:spPr>
        <p:txBody>
          <a:bodyPr>
            <a:normAutofit/>
          </a:bodyPr>
          <a:lstStyle/>
          <a:p>
            <a:pPr algn="l"/>
            <a:r>
              <a:rPr lang="es-ES" b="1" dirty="0">
                <a:solidFill>
                  <a:schemeClr val="bg1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GESTALCALÁ – INVERSIS </a:t>
            </a:r>
          </a:p>
          <a:p>
            <a:pPr algn="l"/>
            <a:endParaRPr lang="es-ES" dirty="0">
              <a:solidFill>
                <a:schemeClr val="bg1"/>
              </a:solidFill>
            </a:endParaRPr>
          </a:p>
          <a:p>
            <a:pPr algn="l"/>
            <a:r>
              <a:rPr lang="es-ES" dirty="0">
                <a:solidFill>
                  <a:schemeClr val="bg1"/>
                </a:solidFill>
              </a:rPr>
              <a:t>ISIN   ES0107696041</a:t>
            </a:r>
          </a:p>
        </p:txBody>
      </p:sp>
    </p:spTree>
    <p:extLst>
      <p:ext uri="{BB962C8B-B14F-4D97-AF65-F5344CB8AC3E}">
        <p14:creationId xmlns:p14="http://schemas.microsoft.com/office/powerpoint/2010/main" val="38958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9AA5AA-FD50-88E4-43A6-D8A9F3506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464" y="755650"/>
            <a:ext cx="5266535" cy="1345115"/>
          </a:xfrm>
        </p:spPr>
        <p:txBody>
          <a:bodyPr>
            <a:normAutofit/>
          </a:bodyPr>
          <a:lstStyle/>
          <a:p>
            <a:r>
              <a:rPr lang="es-ES" dirty="0"/>
              <a:t>Objetivo </a:t>
            </a:r>
          </a:p>
        </p:txBody>
      </p:sp>
      <p:pic>
        <p:nvPicPr>
          <p:cNvPr id="5" name="Picture 4" descr="Lupa resalta un rendimiento económico decreciente">
            <a:extLst>
              <a:ext uri="{FF2B5EF4-FFF2-40B4-BE49-F238E27FC236}">
                <a16:creationId xmlns:a16="http://schemas.microsoft.com/office/drawing/2014/main" id="{0E77BC46-BE5A-793C-4DDC-627749A15C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7" r="38980" b="-1"/>
          <a:stretch/>
        </p:blipFill>
        <p:spPr>
          <a:xfrm>
            <a:off x="20" y="10"/>
            <a:ext cx="5404493" cy="685799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56453B-4961-149D-B280-121E7CA04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3464" y="2207969"/>
            <a:ext cx="5266535" cy="3884983"/>
          </a:xfrm>
        </p:spPr>
        <p:txBody>
          <a:bodyPr>
            <a:normAutofit/>
          </a:bodyPr>
          <a:lstStyle/>
          <a:p>
            <a:pPr algn="just">
              <a:lnSpc>
                <a:spcPct val="95000"/>
              </a:lnSpc>
            </a:pPr>
            <a:r>
              <a:rPr lang="es-ES" sz="2200" dirty="0"/>
              <a:t>La seguridad de su patrimonio es clave para nuestros clientes, con este fondo proponemos primar sobre todo, esa seguridad, añadiendo un porcentaje del portfolio total (30%) para oportunidades únicas de mercado de renta variable o materias primas a nivel mundial. Podríamos resumirlo con la frase </a:t>
            </a:r>
            <a:r>
              <a:rPr lang="es-ES" sz="2200" b="1" dirty="0"/>
              <a:t>“la flexibilidad de la seguridad”</a:t>
            </a:r>
            <a:r>
              <a:rPr lang="es-ES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26323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501A41-87D8-16A1-0E17-13BC85052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464" y="755650"/>
            <a:ext cx="5266535" cy="1345115"/>
          </a:xfrm>
        </p:spPr>
        <p:txBody>
          <a:bodyPr>
            <a:normAutofit/>
          </a:bodyPr>
          <a:lstStyle/>
          <a:p>
            <a:r>
              <a:rPr lang="es-ES" dirty="0"/>
              <a:t>Experiencia </a:t>
            </a:r>
          </a:p>
        </p:txBody>
      </p:sp>
      <p:pic>
        <p:nvPicPr>
          <p:cNvPr id="5" name="Picture 4" descr="Bombilla en fondo amarillo con rayos de luz y cable pintados">
            <a:extLst>
              <a:ext uri="{FF2B5EF4-FFF2-40B4-BE49-F238E27FC236}">
                <a16:creationId xmlns:a16="http://schemas.microsoft.com/office/drawing/2014/main" id="{F657D166-8087-B090-8171-DC497C1212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96" r="3638"/>
          <a:stretch/>
        </p:blipFill>
        <p:spPr>
          <a:xfrm>
            <a:off x="20" y="10"/>
            <a:ext cx="5404493" cy="685799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FAA1E2-052F-71B5-A841-6D78CDD50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3464" y="2207969"/>
            <a:ext cx="5266535" cy="3884983"/>
          </a:xfrm>
        </p:spPr>
        <p:txBody>
          <a:bodyPr>
            <a:normAutofit/>
          </a:bodyPr>
          <a:lstStyle/>
          <a:p>
            <a:pPr algn="just"/>
            <a:r>
              <a:rPr lang="es-ES" i="1" dirty="0"/>
              <a:t>Mas de 30 años de experiencia, un grupo con presencia en 4 países, banqueros privados que tienen claro el objetivo de sus clientes, por ello, y junto a ellos, hemos creado un producto que realmente se adapta a sus exigencias y </a:t>
            </a:r>
            <a:r>
              <a:rPr lang="es-ES" i="1"/>
              <a:t>las expectativas </a:t>
            </a:r>
            <a:r>
              <a:rPr lang="es-ES" i="1" dirty="0"/>
              <a:t>de sus clientes. </a:t>
            </a:r>
          </a:p>
        </p:txBody>
      </p:sp>
    </p:spTree>
    <p:extLst>
      <p:ext uri="{BB962C8B-B14F-4D97-AF65-F5344CB8AC3E}">
        <p14:creationId xmlns:p14="http://schemas.microsoft.com/office/powerpoint/2010/main" val="2277316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F37EE88-E359-4E69-A072-9959A84E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30001" cy="6168789"/>
          </a:xfrm>
          <a:custGeom>
            <a:avLst/>
            <a:gdLst>
              <a:gd name="connsiteX0" fmla="*/ 0 w 11430001"/>
              <a:gd name="connsiteY0" fmla="*/ 0 h 6168789"/>
              <a:gd name="connsiteX1" fmla="*/ 5334002 w 11430001"/>
              <a:gd name="connsiteY1" fmla="*/ 0 h 6168789"/>
              <a:gd name="connsiteX2" fmla="*/ 5334002 w 11430001"/>
              <a:gd name="connsiteY2" fmla="*/ 771523 h 6168789"/>
              <a:gd name="connsiteX3" fmla="*/ 11430001 w 11430001"/>
              <a:gd name="connsiteY3" fmla="*/ 771523 h 6168789"/>
              <a:gd name="connsiteX4" fmla="*/ 11430001 w 11430001"/>
              <a:gd name="connsiteY4" fmla="*/ 6168789 h 6168789"/>
              <a:gd name="connsiteX5" fmla="*/ 0 w 11430001"/>
              <a:gd name="connsiteY5" fmla="*/ 6168789 h 616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01" h="6168789">
                <a:moveTo>
                  <a:pt x="0" y="0"/>
                </a:moveTo>
                <a:lnTo>
                  <a:pt x="5334002" y="0"/>
                </a:lnTo>
                <a:lnTo>
                  <a:pt x="5334002" y="771523"/>
                </a:lnTo>
                <a:lnTo>
                  <a:pt x="11430001" y="771523"/>
                </a:lnTo>
                <a:lnTo>
                  <a:pt x="11430001" y="6168789"/>
                </a:lnTo>
                <a:lnTo>
                  <a:pt x="0" y="6168789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D97253-B75F-86C4-B43A-0CDF707AE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517650"/>
            <a:ext cx="4565650" cy="1344613"/>
          </a:xfrm>
        </p:spPr>
        <p:txBody>
          <a:bodyPr>
            <a:normAutofit/>
          </a:bodyPr>
          <a:lstStyle/>
          <a:p>
            <a:r>
              <a:rPr lang="es-ES" dirty="0"/>
              <a:t>Activos en Cartera</a:t>
            </a:r>
          </a:p>
        </p:txBody>
      </p:sp>
      <p:pic>
        <p:nvPicPr>
          <p:cNvPr id="5" name="Picture 4" descr="Diagramas y gráficos vistosos">
            <a:extLst>
              <a:ext uri="{FF2B5EF4-FFF2-40B4-BE49-F238E27FC236}">
                <a16:creationId xmlns:a16="http://schemas.microsoft.com/office/drawing/2014/main" id="{19B65B14-EECB-3661-3F14-43AACA7D2A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88" r="14584" b="-2"/>
          <a:stretch/>
        </p:blipFill>
        <p:spPr>
          <a:xfrm>
            <a:off x="20" y="758953"/>
            <a:ext cx="5333979" cy="5335854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427832-754F-44AB-F010-02E3EDAA8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2970213"/>
            <a:ext cx="4565651" cy="3125787"/>
          </a:xfrm>
        </p:spPr>
        <p:txBody>
          <a:bodyPr>
            <a:normAutofit/>
          </a:bodyPr>
          <a:lstStyle/>
          <a:p>
            <a:pPr algn="just">
              <a:lnSpc>
                <a:spcPct val="95000"/>
              </a:lnSpc>
            </a:pPr>
            <a:r>
              <a:rPr lang="es-ES" sz="1800" dirty="0"/>
              <a:t>El 70% estará en bonos del estado o empresas con mismo rating al menos que el del bono español, siempre grado de inversión y a vencimiento. </a:t>
            </a:r>
          </a:p>
          <a:p>
            <a:pPr algn="just">
              <a:lnSpc>
                <a:spcPct val="95000"/>
              </a:lnSpc>
            </a:pPr>
            <a:r>
              <a:rPr lang="es-ES" sz="1800" dirty="0"/>
              <a:t>Siempre ese 70% en moneda euro. </a:t>
            </a:r>
          </a:p>
          <a:p>
            <a:pPr algn="just">
              <a:lnSpc>
                <a:spcPct val="95000"/>
              </a:lnSpc>
            </a:pPr>
            <a:r>
              <a:rPr lang="es-ES" sz="1800" dirty="0"/>
              <a:t>Salvo casos puntuales de mercado, duraciones de 1-3-5 años. </a:t>
            </a:r>
          </a:p>
          <a:p>
            <a:pPr algn="just">
              <a:lnSpc>
                <a:spcPct val="95000"/>
              </a:lnSpc>
            </a:pPr>
            <a:r>
              <a:rPr lang="es-ES" sz="1800" dirty="0"/>
              <a:t>El 30% restante salvo oportunidades históricas de inversión en liquidez, Repos o letras a menos de 3 meses.</a:t>
            </a:r>
          </a:p>
        </p:txBody>
      </p:sp>
    </p:spTree>
    <p:extLst>
      <p:ext uri="{BB962C8B-B14F-4D97-AF65-F5344CB8AC3E}">
        <p14:creationId xmlns:p14="http://schemas.microsoft.com/office/powerpoint/2010/main" val="2079343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F37EE88-E359-4E69-A072-9959A84E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30001" cy="6168789"/>
          </a:xfrm>
          <a:custGeom>
            <a:avLst/>
            <a:gdLst>
              <a:gd name="connsiteX0" fmla="*/ 0 w 11430001"/>
              <a:gd name="connsiteY0" fmla="*/ 0 h 6168789"/>
              <a:gd name="connsiteX1" fmla="*/ 5334002 w 11430001"/>
              <a:gd name="connsiteY1" fmla="*/ 0 h 6168789"/>
              <a:gd name="connsiteX2" fmla="*/ 5334002 w 11430001"/>
              <a:gd name="connsiteY2" fmla="*/ 771523 h 6168789"/>
              <a:gd name="connsiteX3" fmla="*/ 11430001 w 11430001"/>
              <a:gd name="connsiteY3" fmla="*/ 771523 h 6168789"/>
              <a:gd name="connsiteX4" fmla="*/ 11430001 w 11430001"/>
              <a:gd name="connsiteY4" fmla="*/ 6168789 h 6168789"/>
              <a:gd name="connsiteX5" fmla="*/ 0 w 11430001"/>
              <a:gd name="connsiteY5" fmla="*/ 6168789 h 616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01" h="6168789">
                <a:moveTo>
                  <a:pt x="0" y="0"/>
                </a:moveTo>
                <a:lnTo>
                  <a:pt x="5334002" y="0"/>
                </a:lnTo>
                <a:lnTo>
                  <a:pt x="5334002" y="771523"/>
                </a:lnTo>
                <a:lnTo>
                  <a:pt x="11430001" y="771523"/>
                </a:lnTo>
                <a:lnTo>
                  <a:pt x="11430001" y="6168789"/>
                </a:lnTo>
                <a:lnTo>
                  <a:pt x="0" y="6168789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BBA44C-A606-AE57-179E-08F976BB1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517650"/>
            <a:ext cx="4565650" cy="1344613"/>
          </a:xfrm>
        </p:spPr>
        <p:txBody>
          <a:bodyPr>
            <a:normAutofit/>
          </a:bodyPr>
          <a:lstStyle/>
          <a:p>
            <a:r>
              <a:rPr lang="es-ES" dirty="0"/>
              <a:t>Oportunidades </a:t>
            </a:r>
          </a:p>
        </p:txBody>
      </p:sp>
      <p:pic>
        <p:nvPicPr>
          <p:cNvPr id="5" name="Picture 4" descr="Números y gráficos digitales">
            <a:extLst>
              <a:ext uri="{FF2B5EF4-FFF2-40B4-BE49-F238E27FC236}">
                <a16:creationId xmlns:a16="http://schemas.microsoft.com/office/drawing/2014/main" id="{2AE88CAC-A2FD-B624-42A9-A3F994CC37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59" r="8312" b="-2"/>
          <a:stretch/>
        </p:blipFill>
        <p:spPr>
          <a:xfrm>
            <a:off x="20" y="758953"/>
            <a:ext cx="5333979" cy="5335854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71419B-7792-313E-2113-0B4161F99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2970213"/>
            <a:ext cx="4565651" cy="3125787"/>
          </a:xfrm>
        </p:spPr>
        <p:txBody>
          <a:bodyPr>
            <a:normAutofit/>
          </a:bodyPr>
          <a:lstStyle/>
          <a:p>
            <a:pPr algn="just">
              <a:lnSpc>
                <a:spcPct val="95000"/>
              </a:lnSpc>
            </a:pPr>
            <a:r>
              <a:rPr lang="es-ES" sz="1600" dirty="0"/>
              <a:t>A lo largo de la historia los mercados han dado oportunidades de inversión históricas, precios de petróleo en negativo, oro por debajo de 1000$, bonos de empresas por debajo de 80% o acciones e índices con caídas superiores al 40%, ese es el valor añadido de ese fondo, detectarlas y aprovecharlas, pero nunca superando ese 0% del total y total con diversificación. Eliminamos la presión de la gestión de activos de riesgo, pero no nos cerramos a dejarlas pasar, ese es el espíritu de este fondo global único en mercado. </a:t>
            </a:r>
          </a:p>
        </p:txBody>
      </p:sp>
    </p:spTree>
    <p:extLst>
      <p:ext uri="{BB962C8B-B14F-4D97-AF65-F5344CB8AC3E}">
        <p14:creationId xmlns:p14="http://schemas.microsoft.com/office/powerpoint/2010/main" val="4216631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8D23AC-CE24-22DB-E003-D242ECE77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79915"/>
            <a:ext cx="3908996" cy="5337050"/>
          </a:xfrm>
        </p:spPr>
        <p:txBody>
          <a:bodyPr anchor="ctr">
            <a:normAutofit/>
          </a:bodyPr>
          <a:lstStyle/>
          <a:p>
            <a:r>
              <a:rPr lang="es-ES"/>
              <a:t>Equipo  </a:t>
            </a:r>
            <a:endParaRPr lang="es-ES" dirty="0"/>
          </a:p>
        </p:txBody>
      </p:sp>
      <p:graphicFrame>
        <p:nvGraphicFramePr>
          <p:cNvPr id="16" name="Marcador de contenido 2">
            <a:extLst>
              <a:ext uri="{FF2B5EF4-FFF2-40B4-BE49-F238E27FC236}">
                <a16:creationId xmlns:a16="http://schemas.microsoft.com/office/drawing/2014/main" id="{B3880403-F8C3-AEEF-89B7-C1F799E26C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622207"/>
              </p:ext>
            </p:extLst>
          </p:nvPr>
        </p:nvGraphicFramePr>
        <p:xfrm>
          <a:off x="5416298" y="758951"/>
          <a:ext cx="5980170" cy="5337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302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03CA05-2929-E447-6287-B9A3F7634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464" y="755650"/>
            <a:ext cx="5266535" cy="1345115"/>
          </a:xfrm>
        </p:spPr>
        <p:txBody>
          <a:bodyPr>
            <a:normAutofit/>
          </a:bodyPr>
          <a:lstStyle/>
          <a:p>
            <a:r>
              <a:rPr lang="es-ES" dirty="0"/>
              <a:t>CONTRATAR </a:t>
            </a:r>
          </a:p>
        </p:txBody>
      </p:sp>
      <p:pic>
        <p:nvPicPr>
          <p:cNvPr id="5" name="Picture 4" descr="Paraguas azul entre una multitud de paraguas blancos">
            <a:extLst>
              <a:ext uri="{FF2B5EF4-FFF2-40B4-BE49-F238E27FC236}">
                <a16:creationId xmlns:a16="http://schemas.microsoft.com/office/drawing/2014/main" id="{5174CD9D-2792-65A5-F4B2-38F2BB49CD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28" r="15356" b="1"/>
          <a:stretch/>
        </p:blipFill>
        <p:spPr>
          <a:xfrm>
            <a:off x="20" y="10"/>
            <a:ext cx="5404493" cy="685799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6928EB-2C5F-2B5D-B0BA-CE2967252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3464" y="2207969"/>
            <a:ext cx="5266535" cy="3884983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s-ES" sz="1500" dirty="0"/>
              <a:t>Puede contratarlo desde cualquier entidad con </a:t>
            </a:r>
            <a:r>
              <a:rPr lang="es-ES" sz="1500" dirty="0" err="1"/>
              <a:t>allfunds</a:t>
            </a:r>
            <a:r>
              <a:rPr lang="es-ES" sz="1500" dirty="0"/>
              <a:t> o plataforma </a:t>
            </a:r>
            <a:r>
              <a:rPr lang="es-ES" sz="1500" dirty="0" err="1"/>
              <a:t>inversis</a:t>
            </a:r>
            <a:r>
              <a:rPr lang="es-ES" sz="1500" dirty="0"/>
              <a:t> ISIN : ES0142630054</a:t>
            </a:r>
          </a:p>
          <a:p>
            <a:pPr marL="708660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s-ES" sz="1500" b="1" i="1" dirty="0"/>
              <a:t>GPM</a:t>
            </a:r>
          </a:p>
          <a:p>
            <a:pPr marL="708660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s-ES" sz="1500" b="1" i="1" dirty="0"/>
              <a:t>LINK</a:t>
            </a:r>
          </a:p>
          <a:p>
            <a:pPr marL="708660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s-ES" sz="1500" b="1" i="1" dirty="0"/>
              <a:t>Grupo </a:t>
            </a:r>
            <a:r>
              <a:rPr lang="es-ES" sz="1500" b="1" i="1" dirty="0" err="1"/>
              <a:t>Creand</a:t>
            </a:r>
            <a:endParaRPr lang="es-ES" sz="1500" b="1" i="1" dirty="0"/>
          </a:p>
          <a:p>
            <a:pPr marL="708660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s-ES" sz="1500" b="1" i="1" dirty="0"/>
              <a:t>Mutua Madrileña</a:t>
            </a:r>
          </a:p>
          <a:p>
            <a:pPr marL="708660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s-ES" sz="1500" b="1" i="1"/>
              <a:t>Mapfre </a:t>
            </a:r>
            <a:endParaRPr lang="es-ES" sz="1500" b="1" i="1" dirty="0"/>
          </a:p>
          <a:p>
            <a:pPr marL="708660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s-ES" sz="1500" b="1" i="1" dirty="0"/>
              <a:t>Otros (</a:t>
            </a:r>
            <a:r>
              <a:rPr lang="es-ES" sz="1500" b="1" i="1" dirty="0" err="1"/>
              <a:t>andbank</a:t>
            </a:r>
            <a:r>
              <a:rPr lang="es-ES" sz="1500" b="1" i="1" dirty="0"/>
              <a:t>, Caixa, Bankinter … ) previa autorización por su banco</a:t>
            </a:r>
          </a:p>
        </p:txBody>
      </p:sp>
    </p:spTree>
    <p:extLst>
      <p:ext uri="{BB962C8B-B14F-4D97-AF65-F5344CB8AC3E}">
        <p14:creationId xmlns:p14="http://schemas.microsoft.com/office/powerpoint/2010/main" val="3283414637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AnalogousFromDarkSeedLeftStep">
      <a:dk1>
        <a:srgbClr val="000000"/>
      </a:dk1>
      <a:lt1>
        <a:srgbClr val="FFFFFF"/>
      </a:lt1>
      <a:dk2>
        <a:srgbClr val="1B302B"/>
      </a:dk2>
      <a:lt2>
        <a:srgbClr val="F3F3F0"/>
      </a:lt2>
      <a:accent1>
        <a:srgbClr val="4843D6"/>
      </a:accent1>
      <a:accent2>
        <a:srgbClr val="2A64C2"/>
      </a:accent2>
      <a:accent3>
        <a:srgbClr val="3CB5D4"/>
      </a:accent3>
      <a:accent4>
        <a:srgbClr val="2AC2A2"/>
      </a:accent4>
      <a:accent5>
        <a:srgbClr val="37C56B"/>
      </a:accent5>
      <a:accent6>
        <a:srgbClr val="31C22A"/>
      </a:accent6>
      <a:hlink>
        <a:srgbClr val="349E6D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363</Words>
  <Application>Microsoft Macintosh PowerPoint</Application>
  <PresentationFormat>Panorámica</PresentationFormat>
  <Paragraphs>27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Aharoni</vt:lpstr>
      <vt:lpstr>Arial</vt:lpstr>
      <vt:lpstr>Avenir Next LT Pro</vt:lpstr>
      <vt:lpstr>Baloo Bhaijaan</vt:lpstr>
      <vt:lpstr>PrismaticVTI</vt:lpstr>
      <vt:lpstr>FONDO DE INVERSIÓN Alcalá Multigestión Global Opportunities Allocator</vt:lpstr>
      <vt:lpstr>Objetivo </vt:lpstr>
      <vt:lpstr>Experiencia </vt:lpstr>
      <vt:lpstr>Activos en Cartera</vt:lpstr>
      <vt:lpstr>Oportunidades </vt:lpstr>
      <vt:lpstr>Equipo  </vt:lpstr>
      <vt:lpstr>CONTRATAR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FONDO DE INVERSIÓN GLOBAL OPORTUNIDAD FI Creand </dc:title>
  <dc:creator>Corporate Gestión de Patrimonios S.V.</dc:creator>
  <cp:lastModifiedBy>Corporate Gestión de Patrimonios S.V.</cp:lastModifiedBy>
  <cp:revision>11</cp:revision>
  <dcterms:created xsi:type="dcterms:W3CDTF">2024-04-22T07:44:30Z</dcterms:created>
  <dcterms:modified xsi:type="dcterms:W3CDTF">2024-06-13T10:38:17Z</dcterms:modified>
</cp:coreProperties>
</file>